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14"/>
  </p:notesMasterIdLst>
  <p:sldIdLst>
    <p:sldId id="302" r:id="rId2"/>
    <p:sldId id="310" r:id="rId3"/>
    <p:sldId id="311" r:id="rId4"/>
    <p:sldId id="309" r:id="rId5"/>
    <p:sldId id="312" r:id="rId6"/>
    <p:sldId id="313" r:id="rId7"/>
    <p:sldId id="314" r:id="rId8"/>
    <p:sldId id="305" r:id="rId9"/>
    <p:sldId id="306" r:id="rId10"/>
    <p:sldId id="307" r:id="rId11"/>
    <p:sldId id="315" r:id="rId12"/>
    <p:sldId id="30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7" autoAdjust="0"/>
    <p:restoredTop sz="94434" autoAdjust="0"/>
  </p:normalViewPr>
  <p:slideViewPr>
    <p:cSldViewPr snapToGrid="0">
      <p:cViewPr varScale="1">
        <p:scale>
          <a:sx n="65" d="100"/>
          <a:sy n="65" d="100"/>
        </p:scale>
        <p:origin x="152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EB82D-B298-411F-8EA8-ABF8E025D849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17412-B28D-4C17-87C8-EECE9A45CD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1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8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8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2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1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0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28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01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88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06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84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2018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80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403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713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4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5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1362-BC86-4190-8474-78C1D480A29E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8D96661-D657-48BA-97E5-2771E9271C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5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C3039-41A9-45D9-BF73-F8FD1897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Методические рекомендации  по итогам организационно-методического совещания 28.01.2025</a:t>
            </a:r>
            <a:endParaRPr lang="ru-RU" sz="3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09E1AE-375C-4F10-9783-03C0981A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8" y="4780667"/>
            <a:ext cx="6347715" cy="8604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помощь художественным руководителям и менеджерам по культурно-массовой деятельности МБУК «ЦКС»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 descr="Изображение выглядит как текст, Шрифт, плака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2810E217-3ADF-4917-9452-967765F6F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40" y="475903"/>
            <a:ext cx="1056111" cy="136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9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632EC2-2871-4491-9D76-BDA995F22754}"/>
              </a:ext>
            </a:extLst>
          </p:cNvPr>
          <p:cNvSpPr txBox="1"/>
          <p:nvPr/>
        </p:nvSpPr>
        <p:spPr>
          <a:xfrm>
            <a:off x="369277" y="2212786"/>
            <a:ext cx="7438292" cy="369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заявочных материалов на соискание звания, наград и иных поощрений в сфере культуры.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заявочных материалов для участия в рейтинговых конкурсах, фестивалях.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Анкетирование участников клубных формирований.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Взаимопосещения</a:t>
            </a: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анализ мероприятий.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Подготовка (проверка) документации.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Выявление и работа с одаренными детьми.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Работа с методической литературой, справочниками, дополнительными материалами и ресурсами Интернет.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07AC46-A526-4B70-8A8A-849B0C22B45C}"/>
              </a:ext>
            </a:extLst>
          </p:cNvPr>
          <p:cNvSpPr txBox="1"/>
          <p:nvPr/>
        </p:nvSpPr>
        <p:spPr>
          <a:xfrm>
            <a:off x="524022" y="419181"/>
            <a:ext cx="7283547" cy="14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99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Примерная тематика методических часов для руководителей клубных формирований</a:t>
            </a:r>
            <a:endParaRPr lang="ru-RU" sz="2800" dirty="0">
              <a:solidFill>
                <a:srgbClr val="99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388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CE6D05-B7D0-4036-99C4-9C9419114692}"/>
              </a:ext>
            </a:extLst>
          </p:cNvPr>
          <p:cNvSpPr txBox="1"/>
          <p:nvPr/>
        </p:nvSpPr>
        <p:spPr>
          <a:xfrm>
            <a:off x="281353" y="924628"/>
            <a:ext cx="7385539" cy="500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к проведению творческих мероприятий.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Методическая помощь и индивидуальные консультации молодым специалистам.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Посещение и участие в семинарах, вебинарах, в работе методических объединений, организационно-методических совещаний.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квалификации.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программ работы клубных формирований, календарно-тематического планирования (внесение изменений).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Обновление планов работы, самообразования. 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работы с отстающими участниками клубных формирований.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Участие с докладами, выступлениями и пр. в семинарах, совещаниях, конференциях.</a:t>
            </a:r>
          </a:p>
        </p:txBody>
      </p:sp>
    </p:spTree>
    <p:extLst>
      <p:ext uri="{BB962C8B-B14F-4D97-AF65-F5344CB8AC3E}">
        <p14:creationId xmlns:p14="http://schemas.microsoft.com/office/powerpoint/2010/main" val="2003011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5D1874-5A37-44D3-8819-03791832199B}"/>
              </a:ext>
            </a:extLst>
          </p:cNvPr>
          <p:cNvSpPr txBox="1"/>
          <p:nvPr/>
        </p:nvSpPr>
        <p:spPr>
          <a:xfrm>
            <a:off x="239152" y="234052"/>
            <a:ext cx="7596554" cy="14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99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Примерная тематика часов воспитательной работы для руководителей клубных формирований</a:t>
            </a:r>
            <a:endParaRPr lang="ru-RU" sz="2800" dirty="0">
              <a:solidFill>
                <a:srgbClr val="99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3BD28F-BC75-4789-9BD2-2131514925F5}"/>
              </a:ext>
            </a:extLst>
          </p:cNvPr>
          <p:cNvSpPr txBox="1"/>
          <p:nvPr/>
        </p:nvSpPr>
        <p:spPr>
          <a:xfrm>
            <a:off x="365762" y="1676691"/>
            <a:ext cx="759655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•	Индивидуальная работа с участниками клубных формирований, родителями (законными представителями) участников клубных формирований.</a:t>
            </a:r>
          </a:p>
          <a:p>
            <a:r>
              <a:rPr lang="ru-RU" sz="2000" b="1" dirty="0"/>
              <a:t>•	Подготовка, организация, участие в проведении </a:t>
            </a:r>
            <a:r>
              <a:rPr lang="ru-RU" sz="2000" b="1" dirty="0" err="1"/>
              <a:t>общеклубного</a:t>
            </a:r>
            <a:r>
              <a:rPr lang="ru-RU" sz="2000" b="1" dirty="0"/>
              <a:t> или кружкового родительского собрания или собрания участников клубных формирований.</a:t>
            </a:r>
          </a:p>
          <a:p>
            <a:r>
              <a:rPr lang="ru-RU" sz="2000" b="1" dirty="0"/>
              <a:t>•	Посещение музеев, творческих мероприятий, концертов, фестивалей и пр. в рамках воспитательной работы.</a:t>
            </a:r>
          </a:p>
          <a:p>
            <a:r>
              <a:rPr lang="ru-RU" sz="2000" b="1" dirty="0"/>
              <a:t>•	Подготовка, организация и проведение тематических клубных часов</a:t>
            </a:r>
          </a:p>
          <a:p>
            <a:r>
              <a:rPr lang="ru-RU" sz="2000" b="1" dirty="0"/>
              <a:t>(патриотической. экологической, антиалкогольной, антинаркотической, антитеррористической и пр. направленностей).</a:t>
            </a:r>
          </a:p>
          <a:p>
            <a:r>
              <a:rPr lang="ru-RU" sz="2000" b="1" dirty="0"/>
              <a:t>•	Проведение открытых занятий для родителей участников клубных формирований.</a:t>
            </a:r>
          </a:p>
        </p:txBody>
      </p:sp>
    </p:spTree>
    <p:extLst>
      <p:ext uri="{BB962C8B-B14F-4D97-AF65-F5344CB8AC3E}">
        <p14:creationId xmlns:p14="http://schemas.microsoft.com/office/powerpoint/2010/main" val="171239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1DBD2C-C30F-4BB6-B12D-5A5A709658E9}"/>
              </a:ext>
            </a:extLst>
          </p:cNvPr>
          <p:cNvSpPr txBox="1"/>
          <p:nvPr/>
        </p:nvSpPr>
        <p:spPr>
          <a:xfrm>
            <a:off x="267286" y="244160"/>
            <a:ext cx="7863839" cy="6326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Беседы о здоровом образе жизни, о нравственно-эстетических нормах.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Участие в информационно-просветительских мероприятиях, круглых столах, совещаниях, посвященных развитию социальной активности и гражданской ответственности.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Участие студентов в гражданско-патриотических акциях, торжественных мероприятиях, посвященных государственным праздникам; участие в мероприятиях, посвященных Дням памяти, Дням воинской славы России.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Организация, проведение и участие в   мероприятиях, посвященных Дню флага Российской Федерации, символам государства.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Участие во Всероссийских героико-патриотических акциях «Георгиевская ленточка», «Бессмертный полк», «Вахта памяти», «Чтение Победы» и др. 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встреч с ветеранами и участниками Великой Отечественной войны, ветеранами боевых действий и военной службы.  </a:t>
            </a:r>
          </a:p>
        </p:txBody>
      </p:sp>
    </p:spTree>
    <p:extLst>
      <p:ext uri="{BB962C8B-B14F-4D97-AF65-F5344CB8AC3E}">
        <p14:creationId xmlns:p14="http://schemas.microsoft.com/office/powerpoint/2010/main" val="2372893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0D498B-90F5-4B16-B801-3D91123596A9}"/>
              </a:ext>
            </a:extLst>
          </p:cNvPr>
          <p:cNvSpPr txBox="1"/>
          <p:nvPr/>
        </p:nvSpPr>
        <p:spPr>
          <a:xfrm>
            <a:off x="464234" y="549133"/>
            <a:ext cx="6977576" cy="5996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встреч, творческих вечеров и праздничных концертов, оказание шефской помощи ветеранам, многодетным семьям, детям и подросткам, попавшим в трудную жизненную ситуацию.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конференций, круглых столов, презентаций, посвященных героико-патриотической тематике, памятным историческим датам, гражданской проблематике, национальной безопасности Российской Федерации, культуре межнационального общения и др.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мероприятий по профилактике терроризма, вопросам противодействия экстремизму и терроризму.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Проведение лектория по проблемам гармонизации межэтнических и межкультурных отношений.</a:t>
            </a:r>
          </a:p>
        </p:txBody>
      </p:sp>
    </p:spTree>
    <p:extLst>
      <p:ext uri="{BB962C8B-B14F-4D97-AF65-F5344CB8AC3E}">
        <p14:creationId xmlns:p14="http://schemas.microsoft.com/office/powerpoint/2010/main" val="258986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7BCFD2-5201-4B26-A5A9-040C3E7E2B17}"/>
              </a:ext>
            </a:extLst>
          </p:cNvPr>
          <p:cNvSpPr txBox="1"/>
          <p:nvPr/>
        </p:nvSpPr>
        <p:spPr>
          <a:xfrm>
            <a:off x="1252025" y="3167390"/>
            <a:ext cx="5673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90000"/>
                </a:solidFill>
              </a:rPr>
              <a:t>Сроки предоставления отчетов</a:t>
            </a:r>
          </a:p>
        </p:txBody>
      </p:sp>
    </p:spTree>
    <p:extLst>
      <p:ext uri="{BB962C8B-B14F-4D97-AF65-F5344CB8AC3E}">
        <p14:creationId xmlns:p14="http://schemas.microsoft.com/office/powerpoint/2010/main" val="755273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FF9D451-D92C-4A3E-98F4-4737D5BF2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861500"/>
              </p:ext>
            </p:extLst>
          </p:nvPr>
        </p:nvGraphicFramePr>
        <p:xfrm>
          <a:off x="762468" y="266686"/>
          <a:ext cx="6517710" cy="63356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29008">
                  <a:extLst>
                    <a:ext uri="{9D8B030D-6E8A-4147-A177-3AD203B41FA5}">
                      <a16:colId xmlns:a16="http://schemas.microsoft.com/office/drawing/2014/main" val="3335245980"/>
                    </a:ext>
                  </a:extLst>
                </a:gridCol>
                <a:gridCol w="1791457">
                  <a:extLst>
                    <a:ext uri="{9D8B030D-6E8A-4147-A177-3AD203B41FA5}">
                      <a16:colId xmlns:a16="http://schemas.microsoft.com/office/drawing/2014/main" val="811323939"/>
                    </a:ext>
                  </a:extLst>
                </a:gridCol>
                <a:gridCol w="2097245">
                  <a:extLst>
                    <a:ext uri="{9D8B030D-6E8A-4147-A177-3AD203B41FA5}">
                      <a16:colId xmlns:a16="http://schemas.microsoft.com/office/drawing/2014/main" val="1409471456"/>
                    </a:ext>
                  </a:extLst>
                </a:gridCol>
              </a:tblGrid>
              <a:tr h="1136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Наименование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Срок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Ответственный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4272479618"/>
                  </a:ext>
                </a:extLst>
              </a:tr>
              <a:tr h="862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Месячный план мероприятий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( при внесении изменения в план , присылать обновленный план с пояснением)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Ежемесячно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до 25 числа (на следующий месяц)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</a:rPr>
                        <a:t>Нижельская</a:t>
                      </a:r>
                      <a:r>
                        <a:rPr lang="ru-RU" sz="1200" dirty="0">
                          <a:effectLst/>
                        </a:rPr>
                        <a:t> Е.О.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294269275"/>
                  </a:ext>
                </a:extLst>
              </a:tr>
              <a:tr h="927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</a:rPr>
                        <a:t>Паспорта мероприятий полностью заполненные в соответствии с месячным планом + база мероприятий в Эксель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До 3 числа следующего месяца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Перова Т.Г.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2446428862"/>
                  </a:ext>
                </a:extLst>
              </a:tr>
              <a:tr h="460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Планы календарных праздников согласно Приказу управления культуры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По отдельному графику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Нижельская Е.О.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321365642"/>
                  </a:ext>
                </a:extLst>
              </a:tr>
              <a:tr h="2522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Квартальный отчет: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-Отчет по форме 7-нк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-Расшифровка клубных формирований (делать пометку с какого числа закрыты или открыты)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-Данные по сведениям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-Журналы мероприятия (платные\бюджет)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-Отдельные показатели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-Информационно-аналитический отчет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25 числа последнего месяца отчетного квартала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891850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Предложения по размещению информации о мероприятиях (пресс-релиз) в группе и на сайте МБУК «ЦКС»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Каждый четверг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Босенко Е.С.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885" marR="23885" marT="0" marB="0"/>
                </a:tc>
                <a:extLst>
                  <a:ext uri="{0D108BD9-81ED-4DB2-BD59-A6C34878D82A}">
                    <a16:rowId xmlns:a16="http://schemas.microsoft.com/office/drawing/2014/main" val="632175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830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54B21ED-635B-4AF9-B9A3-3039EA80EC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025152"/>
              </p:ext>
            </p:extLst>
          </p:nvPr>
        </p:nvGraphicFramePr>
        <p:xfrm>
          <a:off x="787789" y="917071"/>
          <a:ext cx="6583681" cy="47381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55619">
                  <a:extLst>
                    <a:ext uri="{9D8B030D-6E8A-4147-A177-3AD203B41FA5}">
                      <a16:colId xmlns:a16="http://schemas.microsoft.com/office/drawing/2014/main" val="2160569859"/>
                    </a:ext>
                  </a:extLst>
                </a:gridCol>
                <a:gridCol w="1809590">
                  <a:extLst>
                    <a:ext uri="{9D8B030D-6E8A-4147-A177-3AD203B41FA5}">
                      <a16:colId xmlns:a16="http://schemas.microsoft.com/office/drawing/2014/main" val="490731365"/>
                    </a:ext>
                  </a:extLst>
                </a:gridCol>
                <a:gridCol w="2118472">
                  <a:extLst>
                    <a:ext uri="{9D8B030D-6E8A-4147-A177-3AD203B41FA5}">
                      <a16:colId xmlns:a16="http://schemas.microsoft.com/office/drawing/2014/main" val="2008903290"/>
                    </a:ext>
                  </a:extLst>
                </a:gridCol>
              </a:tblGrid>
              <a:tr h="868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Пост-релиз мероприятия, предлагаемого к размещению на официальной странице ЦКС и сайте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Не позднее 2 дней после окончания мероприятия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Босенко Е.С.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extLst>
                  <a:ext uri="{0D108BD9-81ED-4DB2-BD59-A6C34878D82A}">
                    <a16:rowId xmlns:a16="http://schemas.microsoft.com/office/drawing/2014/main" val="2651158555"/>
                  </a:ext>
                </a:extLst>
              </a:tr>
              <a:tr h="900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Информация о мероприятиях, направленных на укрепление общероссийского гражданства за текущий месяц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Ежемесячно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27 числа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Иванов В.А.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extLst>
                  <a:ext uri="{0D108BD9-81ED-4DB2-BD59-A6C34878D82A}">
                    <a16:rowId xmlns:a16="http://schemas.microsoft.com/office/drawing/2014/main" val="2463392851"/>
                  </a:ext>
                </a:extLst>
              </a:tr>
              <a:tr h="563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План мероприятий по межэтническим отношения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Ежемесячно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7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Иванов В.А.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extLst>
                  <a:ext uri="{0D108BD9-81ED-4DB2-BD59-A6C34878D82A}">
                    <a16:rowId xmlns:a16="http://schemas.microsoft.com/office/drawing/2014/main" val="1443560955"/>
                  </a:ext>
                </a:extLst>
              </a:tr>
              <a:tr h="2406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Информация по расчету значений показателя «Индекс вовлеченности в систему воспитания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традиций».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Ежемесячно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28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Гончарова И.Л.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68" marR="32568" marT="0" marB="0"/>
                </a:tc>
                <a:extLst>
                  <a:ext uri="{0D108BD9-81ED-4DB2-BD59-A6C34878D82A}">
                    <a16:rowId xmlns:a16="http://schemas.microsoft.com/office/drawing/2014/main" val="948197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2736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0273B32-F69C-42B0-B091-F51D3A583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85172"/>
              </p:ext>
            </p:extLst>
          </p:nvPr>
        </p:nvGraphicFramePr>
        <p:xfrm>
          <a:off x="633047" y="573656"/>
          <a:ext cx="7047913" cy="57516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42873">
                  <a:extLst>
                    <a:ext uri="{9D8B030D-6E8A-4147-A177-3AD203B41FA5}">
                      <a16:colId xmlns:a16="http://schemas.microsoft.com/office/drawing/2014/main" val="1108295938"/>
                    </a:ext>
                  </a:extLst>
                </a:gridCol>
                <a:gridCol w="1937188">
                  <a:extLst>
                    <a:ext uri="{9D8B030D-6E8A-4147-A177-3AD203B41FA5}">
                      <a16:colId xmlns:a16="http://schemas.microsoft.com/office/drawing/2014/main" val="2586104853"/>
                    </a:ext>
                  </a:extLst>
                </a:gridCol>
                <a:gridCol w="2267852">
                  <a:extLst>
                    <a:ext uri="{9D8B030D-6E8A-4147-A177-3AD203B41FA5}">
                      <a16:colId xmlns:a16="http://schemas.microsoft.com/office/drawing/2014/main" val="2318461196"/>
                    </a:ext>
                  </a:extLst>
                </a:gridCol>
              </a:tblGrid>
              <a:tr h="12945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ПЛАН Значительные, праздничные, памятные даты, наиболее значимые события и мероприятия на территории городского округа город Воронеж на следующий месяц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10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460777479"/>
                  </a:ext>
                </a:extLst>
              </a:tr>
              <a:tr h="585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АИС статистическая отчетность за текущий месяц ( без нарастающего итога)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30 числа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2744295432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>
                          <a:effectLst/>
                        </a:rPr>
                        <a:t>Отчет по патриотке (количественный)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18 числа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Нижельская Е.О.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3962673812"/>
                  </a:ext>
                </a:extLst>
              </a:tr>
              <a:tr h="2306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План на следующий год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10 декабря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1064556102"/>
                  </a:ext>
                </a:extLst>
              </a:tr>
              <a:tr h="226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Годовой отчет: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Расшифровка клубных формирований (делать пометку с какого числа закрыты или открыты)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-Данные по сведениям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-Журналы мероприятия (платные\бюджет)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-Отдельные показатели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-Информационно-аналитический отчет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До 20 декабря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И.Л.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2179273140"/>
                  </a:ext>
                </a:extLst>
              </a:tr>
              <a:tr h="348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Рейтинговые за предыдущий месяц (</a:t>
                      </a:r>
                      <a:r>
                        <a:rPr lang="ru-RU" sz="1200" b="1" dirty="0" err="1">
                          <a:effectLst/>
                        </a:rPr>
                        <a:t>таблица+сканы</a:t>
                      </a:r>
                      <a:r>
                        <a:rPr lang="ru-RU" sz="1200" b="1" dirty="0">
                          <a:effectLst/>
                        </a:rPr>
                        <a:t>)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3 каждого месяца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Перова Т.Г.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431775568"/>
                  </a:ext>
                </a:extLst>
              </a:tr>
              <a:tr h="348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</a:rPr>
                        <a:t>Достижения, вся активность за месяц (</a:t>
                      </a:r>
                      <a:r>
                        <a:rPr lang="ru-RU" sz="1200" b="1" dirty="0" err="1">
                          <a:effectLst/>
                        </a:rPr>
                        <a:t>таблица+сканы</a:t>
                      </a:r>
                      <a:r>
                        <a:rPr lang="ru-RU" sz="1200" b="1" dirty="0">
                          <a:effectLst/>
                        </a:rPr>
                        <a:t>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до 3 каждого месяца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Перова Т.Г.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981" marR="25981" marT="0" marB="0"/>
                </a:tc>
                <a:extLst>
                  <a:ext uri="{0D108BD9-81ED-4DB2-BD59-A6C34878D82A}">
                    <a16:rowId xmlns:a16="http://schemas.microsoft.com/office/drawing/2014/main" val="4070345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685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917BFA-F66A-4FF3-8E8B-3AEE2A55D966}"/>
              </a:ext>
            </a:extLst>
          </p:cNvPr>
          <p:cNvSpPr txBox="1"/>
          <p:nvPr/>
        </p:nvSpPr>
        <p:spPr>
          <a:xfrm>
            <a:off x="2110153" y="3031533"/>
            <a:ext cx="4328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990000"/>
                </a:solidFill>
                <a:latin typeface="+mj-lt"/>
              </a:rPr>
              <a:t>Работа в сети 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3650211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65CCD7-EFFC-4E91-AE64-0A95BCD975E7}"/>
              </a:ext>
            </a:extLst>
          </p:cNvPr>
          <p:cNvSpPr txBox="1"/>
          <p:nvPr/>
        </p:nvSpPr>
        <p:spPr>
          <a:xfrm>
            <a:off x="1382150" y="1867213"/>
            <a:ext cx="660829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Активность </a:t>
            </a:r>
            <a:r>
              <a:rPr lang="ru-RU" sz="2400" b="1" i="0" smtClean="0">
                <a:effectLst/>
                <a:latin typeface="Trebuchet MS" panose="020B0603020202020204" pitchFamily="34" charset="0"/>
              </a:rPr>
              <a:t>администрации группы.</a:t>
            </a:r>
            <a:endParaRPr lang="ru-RU" sz="2400" b="1" i="0" dirty="0">
              <a:effectLst/>
              <a:latin typeface="Trebuchet MS" panose="020B0603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Активность участников.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Оформление записей.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Частота обновлений.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Правописание.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Оформление сообщества.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Уникальность записей.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Атмосфера.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Заполнение группы.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effectLst/>
                <a:latin typeface="Trebuchet MS" panose="020B0603020202020204" pitchFamily="34" charset="0"/>
              </a:rPr>
              <a:t>Тематическая справка.</a:t>
            </a:r>
            <a:r>
              <a:rPr lang="ru-RU" b="0" i="0" dirty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</a:br>
            <a:endParaRPr lang="ru-RU" b="0" i="0" dirty="0">
              <a:solidFill>
                <a:srgbClr val="2C2D2E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24262-E31E-453B-B945-D8B5E171016C}"/>
              </a:ext>
            </a:extLst>
          </p:cNvPr>
          <p:cNvSpPr txBox="1"/>
          <p:nvPr/>
        </p:nvSpPr>
        <p:spPr>
          <a:xfrm>
            <a:off x="369276" y="366152"/>
            <a:ext cx="67630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i="0" dirty="0">
                <a:solidFill>
                  <a:srgbClr val="990000"/>
                </a:solidFill>
                <a:effectLst/>
                <a:latin typeface="+mj-lt"/>
              </a:rPr>
              <a:t>Критерии анализа сообществ (групп) ВКонтакте. </a:t>
            </a:r>
          </a:p>
        </p:txBody>
      </p:sp>
    </p:spTree>
    <p:extLst>
      <p:ext uri="{BB962C8B-B14F-4D97-AF65-F5344CB8AC3E}">
        <p14:creationId xmlns:p14="http://schemas.microsoft.com/office/powerpoint/2010/main" val="349339942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4918</TotalTime>
  <Words>775</Words>
  <Application>Microsoft Office PowerPoint</Application>
  <PresentationFormat>Экран (4:3)</PresentationFormat>
  <Paragraphs>115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Trebuchet MS</vt:lpstr>
      <vt:lpstr>Wingdings 3</vt:lpstr>
      <vt:lpstr>Аспект</vt:lpstr>
      <vt:lpstr>Методические рекомендации  по итогам организационно-методического совещания 28.01.2025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ЦППМиСП</dc:creator>
  <cp:lastModifiedBy>User</cp:lastModifiedBy>
  <cp:revision>257</cp:revision>
  <dcterms:created xsi:type="dcterms:W3CDTF">2017-12-20T07:23:50Z</dcterms:created>
  <dcterms:modified xsi:type="dcterms:W3CDTF">2025-02-12T13:55:31Z</dcterms:modified>
</cp:coreProperties>
</file>